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9"/>
  </p:notesMasterIdLst>
  <p:handoutMasterIdLst>
    <p:handoutMasterId r:id="rId30"/>
  </p:handoutMasterIdLst>
  <p:sldIdLst>
    <p:sldId id="256" r:id="rId5"/>
    <p:sldId id="310" r:id="rId6"/>
    <p:sldId id="301" r:id="rId7"/>
    <p:sldId id="314" r:id="rId8"/>
    <p:sldId id="261" r:id="rId9"/>
    <p:sldId id="263" r:id="rId10"/>
    <p:sldId id="321" r:id="rId11"/>
    <p:sldId id="319" r:id="rId12"/>
    <p:sldId id="269" r:id="rId13"/>
    <p:sldId id="326" r:id="rId14"/>
    <p:sldId id="303" r:id="rId15"/>
    <p:sldId id="315" r:id="rId16"/>
    <p:sldId id="320" r:id="rId17"/>
    <p:sldId id="264" r:id="rId18"/>
    <p:sldId id="305" r:id="rId19"/>
    <p:sldId id="317" r:id="rId20"/>
    <p:sldId id="316" r:id="rId21"/>
    <p:sldId id="281" r:id="rId22"/>
    <p:sldId id="322" r:id="rId23"/>
    <p:sldId id="282" r:id="rId24"/>
    <p:sldId id="283" r:id="rId25"/>
    <p:sldId id="284" r:id="rId26"/>
    <p:sldId id="324" r:id="rId27"/>
    <p:sldId id="325" r:id="rId28"/>
  </p:sldIdLst>
  <p:sldSz cx="9144000" cy="6858000" type="screen4x3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66" autoAdjust="0"/>
    <p:restoredTop sz="94700" autoAdjust="0"/>
  </p:normalViewPr>
  <p:slideViewPr>
    <p:cSldViewPr>
      <p:cViewPr varScale="1">
        <p:scale>
          <a:sx n="110" d="100"/>
          <a:sy n="110" d="100"/>
        </p:scale>
        <p:origin x="211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0" d="100"/>
          <a:sy n="50" d="100"/>
        </p:scale>
        <p:origin x="-1860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83381E-BAF1-4B33-8FF6-1B374C450D31}" type="datetimeFigureOut">
              <a:rPr lang="cs-CZ" smtClean="0"/>
              <a:pPr/>
              <a:t>10. 11. 2017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6AF261-7FA8-45AA-A4AA-A92D2143429B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304009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E02108A-907B-4626-B2BB-A0068B8E1F27}" type="datetimeFigureOut">
              <a:rPr lang="cs-CZ"/>
              <a:pPr>
                <a:defRPr/>
              </a:pPr>
              <a:t>10. 11. 2017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  <a:endParaRPr lang="cs-CZ" noProof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1C35F4A-36AD-40ED-A0A4-223D5BF91CA0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92580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C35F4A-36AD-40ED-A0A4-223D5BF91CA0}" type="slidenum">
              <a:rPr lang="cs-CZ" smtClean="0"/>
              <a:pPr>
                <a:defRPr/>
              </a:pPr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852505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A9497-61BA-4737-8F46-073DCCDBF16D}" type="slidenum">
              <a:rPr lang="cs-CZ" smtClean="0"/>
              <a:pPr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020516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C35F4A-36AD-40ED-A0A4-223D5BF91CA0}" type="slidenum">
              <a:rPr lang="cs-CZ" smtClean="0"/>
              <a:pPr>
                <a:defRPr/>
              </a:pPr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003966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C35F4A-36AD-40ED-A0A4-223D5BF91CA0}" type="slidenum">
              <a:rPr lang="cs-CZ" smtClean="0"/>
              <a:pPr>
                <a:defRPr/>
              </a:pPr>
              <a:t>11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33464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odnadpis 2"/>
          <p:cNvSpPr>
            <a:spLocks noGrp="1"/>
          </p:cNvSpPr>
          <p:nvPr>
            <p:ph type="subTitle" idx="4294967295"/>
          </p:nvPr>
        </p:nvSpPr>
        <p:spPr bwMode="auto">
          <a:xfrm>
            <a:off x="395288" y="3860800"/>
            <a:ext cx="6400800" cy="1752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cs-CZ" dirty="0" smtClean="0"/>
              <a:t>Nadpis </a:t>
            </a:r>
            <a:r>
              <a:rPr lang="cs-CZ" dirty="0" err="1" smtClean="0"/>
              <a:t>powerpointové</a:t>
            </a:r>
            <a:endParaRPr lang="cs-CZ" dirty="0" smtClean="0"/>
          </a:p>
          <a:p>
            <a:r>
              <a:rPr lang="cs-CZ" dirty="0" smtClean="0"/>
              <a:t>prezentace</a:t>
            </a:r>
          </a:p>
          <a:p>
            <a:r>
              <a:rPr lang="cs-CZ" dirty="0" smtClean="0"/>
              <a:t>ve třech řádcích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070992"/>
          </a:xfrm>
        </p:spPr>
        <p:txBody>
          <a:bodyPr/>
          <a:lstStyle>
            <a:lvl1pPr>
              <a:defRPr sz="3200">
                <a:solidFill>
                  <a:srgbClr val="92D050"/>
                </a:solidFill>
              </a:defRPr>
            </a:lvl1pPr>
          </a:lstStyle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2132856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780928"/>
            <a:ext cx="4040188" cy="3096344"/>
          </a:xfr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tx2"/>
                </a:solidFill>
              </a:defRPr>
            </a:lvl4pPr>
            <a:lvl5pPr>
              <a:defRPr sz="1600">
                <a:solidFill>
                  <a:schemeClr val="tx2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2132856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780928"/>
            <a:ext cx="4041775" cy="3096344"/>
          </a:xfr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tx2"/>
                </a:solidFill>
              </a:defRPr>
            </a:lvl4pPr>
            <a:lvl5pPr>
              <a:defRPr sz="1600">
                <a:solidFill>
                  <a:schemeClr val="tx2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8" name="Zástupný symbol pro datum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1391EA-15C2-47D0-8962-14939FD3A200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92D050"/>
                </a:solidFill>
              </a:defRPr>
            </a:lvl1pPr>
          </a:lstStyle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1391EA-15C2-47D0-8962-14939FD3A200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1391EA-15C2-47D0-8962-14939FD3A200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rgbClr val="92D050"/>
                </a:solidFill>
              </a:defRPr>
            </a:lvl1pPr>
          </a:lstStyle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908720"/>
            <a:ext cx="5111750" cy="5040560"/>
          </a:xfr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  <a:lvl2pPr>
              <a:defRPr sz="2800">
                <a:solidFill>
                  <a:schemeClr val="tx2"/>
                </a:solidFill>
              </a:defRPr>
            </a:lvl2pPr>
            <a:lvl3pPr>
              <a:defRPr sz="2400">
                <a:solidFill>
                  <a:schemeClr val="tx2"/>
                </a:solidFill>
              </a:defRPr>
            </a:lvl3pPr>
            <a:lvl4pPr>
              <a:defRPr sz="20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2060849"/>
            <a:ext cx="3008313" cy="388843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dirty="0" smtClean="0"/>
              <a:t>Klepnutím lze upravit styly předlohy textu.</a:t>
            </a:r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1391EA-15C2-47D0-8962-14939FD3A200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908719"/>
            <a:ext cx="5486400" cy="3818855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581942"/>
          </a:xfrm>
        </p:spPr>
        <p:txBody>
          <a:bodyPr/>
          <a:lstStyle>
            <a:lvl1pPr marL="0" indent="0">
              <a:buNone/>
              <a:defRPr sz="1400">
                <a:solidFill>
                  <a:srgbClr val="92D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dirty="0" smtClean="0"/>
              <a:t>Klepnutím lze upravit styly předlohy textu.</a:t>
            </a:r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1391EA-15C2-47D0-8962-14939FD3A200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obsah svis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92D050"/>
                </a:solidFill>
              </a:defRPr>
            </a:lvl1pPr>
          </a:lstStyle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1391EA-15C2-47D0-8962-14939FD3A200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7" name="Zástupný symbol pro zápatí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908721"/>
            <a:ext cx="2057400" cy="5040560"/>
          </a:xfrm>
        </p:spPr>
        <p:txBody>
          <a:bodyPr vert="eaVert"/>
          <a:lstStyle>
            <a:lvl1pPr>
              <a:defRPr>
                <a:solidFill>
                  <a:srgbClr val="92D050"/>
                </a:solidFill>
              </a:defRPr>
            </a:lvl1pPr>
          </a:lstStyle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908721"/>
            <a:ext cx="6019800" cy="5040560"/>
          </a:xfrm>
        </p:spPr>
        <p:txBody>
          <a:bodyPr vert="eaVert"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1391EA-15C2-47D0-8962-14939FD3A200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7" name="Zástupný symbol pro zápatí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908721"/>
            <a:ext cx="2057400" cy="5040560"/>
          </a:xfrm>
        </p:spPr>
        <p:txBody>
          <a:bodyPr vert="eaVert"/>
          <a:lstStyle>
            <a:lvl1pPr>
              <a:defRPr>
                <a:solidFill>
                  <a:srgbClr val="92D050"/>
                </a:solidFill>
              </a:defRPr>
            </a:lvl1pPr>
          </a:lstStyle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908721"/>
            <a:ext cx="6019800" cy="5040560"/>
          </a:xfrm>
        </p:spPr>
        <p:txBody>
          <a:bodyPr vert="eaVert"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1391EA-15C2-47D0-8962-14939FD3A200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7" name="Zástupný symbol pro zápatí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A1DBA-5F7A-41E2-9B1F-2C7A4CEDD5E0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90390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ředělová strana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 txBox="1">
            <a:spLocks/>
          </p:cNvSpPr>
          <p:nvPr userDrawn="1"/>
        </p:nvSpPr>
        <p:spPr>
          <a:xfrm>
            <a:off x="395288" y="6165850"/>
            <a:ext cx="784225" cy="56673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cs-CZ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cs-CZ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Nadpis 1"/>
          <p:cNvSpPr>
            <a:spLocks noGrp="1"/>
          </p:cNvSpPr>
          <p:nvPr>
            <p:ph type="title"/>
          </p:nvPr>
        </p:nvSpPr>
        <p:spPr>
          <a:xfrm>
            <a:off x="323528" y="3933056"/>
            <a:ext cx="5256584" cy="1728192"/>
          </a:xfrm>
          <a:prstGeom prst="rect">
            <a:avLst/>
          </a:prstGeom>
        </p:spPr>
        <p:txBody>
          <a:bodyPr/>
          <a:lstStyle>
            <a:lvl1pPr algn="l">
              <a:defRPr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ředělová strana 2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 txBox="1">
            <a:spLocks/>
          </p:cNvSpPr>
          <p:nvPr userDrawn="1"/>
        </p:nvSpPr>
        <p:spPr>
          <a:xfrm>
            <a:off x="395288" y="6165850"/>
            <a:ext cx="784225" cy="56673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cs-CZ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  <a:endParaRPr lang="cs-CZ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Nadpis 1"/>
          <p:cNvSpPr>
            <a:spLocks noGrp="1"/>
          </p:cNvSpPr>
          <p:nvPr>
            <p:ph type="title"/>
          </p:nvPr>
        </p:nvSpPr>
        <p:spPr>
          <a:xfrm>
            <a:off x="323528" y="3933056"/>
            <a:ext cx="5256584" cy="1728192"/>
          </a:xfrm>
          <a:prstGeom prst="rect">
            <a:avLst/>
          </a:prstGeom>
        </p:spPr>
        <p:txBody>
          <a:bodyPr/>
          <a:lstStyle>
            <a:lvl1pPr algn="l">
              <a:defRPr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ředělová strana 3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 txBox="1">
            <a:spLocks/>
          </p:cNvSpPr>
          <p:nvPr userDrawn="1"/>
        </p:nvSpPr>
        <p:spPr>
          <a:xfrm>
            <a:off x="395288" y="6165850"/>
            <a:ext cx="784225" cy="56673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cs-CZ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  <a:endParaRPr lang="cs-CZ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Nadpis 1"/>
          <p:cNvSpPr>
            <a:spLocks noGrp="1"/>
          </p:cNvSpPr>
          <p:nvPr>
            <p:ph type="title"/>
          </p:nvPr>
        </p:nvSpPr>
        <p:spPr>
          <a:xfrm>
            <a:off x="323528" y="3933056"/>
            <a:ext cx="5256584" cy="1728192"/>
          </a:xfrm>
          <a:prstGeom prst="rect">
            <a:avLst/>
          </a:prstGeom>
        </p:spPr>
        <p:txBody>
          <a:bodyPr/>
          <a:lstStyle>
            <a:lvl1pPr algn="l">
              <a:defRPr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o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text 6"/>
          <p:cNvSpPr>
            <a:spLocks noGrp="1"/>
          </p:cNvSpPr>
          <p:nvPr>
            <p:ph type="body" sz="quarter" idx="10"/>
          </p:nvPr>
        </p:nvSpPr>
        <p:spPr>
          <a:xfrm>
            <a:off x="395536" y="1628800"/>
            <a:ext cx="3528392" cy="4032448"/>
          </a:xfrm>
          <a:prstGeom prst="rect">
            <a:avLst/>
          </a:prstGeom>
        </p:spPr>
        <p:txBody>
          <a:bodyPr/>
          <a:lstStyle>
            <a:lvl1pPr>
              <a:buClr>
                <a:srgbClr val="92D050"/>
              </a:buClr>
              <a:buFont typeface="Arial" pitchFamily="34" charset="0"/>
              <a:buChar char="|"/>
              <a:defRPr sz="1450" baseline="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pPr lvl="0"/>
            <a:r>
              <a:rPr lang="cs-CZ" dirty="0" smtClean="0"/>
              <a:t>Klepnutím lze upravit styly předlohy textu.</a:t>
            </a:r>
          </a:p>
        </p:txBody>
      </p:sp>
      <p:sp>
        <p:nvSpPr>
          <p:cNvPr id="11" name="Zástupný symbol pro text 10"/>
          <p:cNvSpPr>
            <a:spLocks noGrp="1"/>
          </p:cNvSpPr>
          <p:nvPr>
            <p:ph type="body" sz="quarter" idx="11"/>
          </p:nvPr>
        </p:nvSpPr>
        <p:spPr>
          <a:xfrm>
            <a:off x="395536" y="1052736"/>
            <a:ext cx="8424936" cy="504056"/>
          </a:xfrm>
          <a:prstGeom prst="rect">
            <a:avLst/>
          </a:prstGeom>
        </p:spPr>
        <p:txBody>
          <a:bodyPr/>
          <a:lstStyle>
            <a:lvl1pPr>
              <a:buNone/>
              <a:defRPr sz="2400" b="1">
                <a:solidFill>
                  <a:srgbClr val="92D050"/>
                </a:solidFill>
              </a:defRPr>
            </a:lvl1pPr>
          </a:lstStyle>
          <a:p>
            <a:pPr lvl="0"/>
            <a:r>
              <a:rPr lang="cs-CZ" dirty="0" smtClean="0"/>
              <a:t>Klepnutím lze upravit styly předlohy textu.</a:t>
            </a:r>
          </a:p>
        </p:txBody>
      </p:sp>
      <p:sp>
        <p:nvSpPr>
          <p:cNvPr id="15" name="Zástupný symbol pro text 14"/>
          <p:cNvSpPr>
            <a:spLocks noGrp="1"/>
          </p:cNvSpPr>
          <p:nvPr>
            <p:ph type="body" sz="quarter" idx="12"/>
          </p:nvPr>
        </p:nvSpPr>
        <p:spPr>
          <a:xfrm>
            <a:off x="4283968" y="1628800"/>
            <a:ext cx="4535487" cy="2303462"/>
          </a:xfrm>
          <a:prstGeom prst="rect">
            <a:avLst/>
          </a:prstGeom>
        </p:spPr>
        <p:txBody>
          <a:bodyPr/>
          <a:lstStyle>
            <a:lvl1pPr algn="l">
              <a:buNone/>
              <a:defRPr sz="1800" b="1" baseline="0">
                <a:solidFill>
                  <a:srgbClr val="00B05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cs-CZ" dirty="0" smtClean="0"/>
              <a:t>Klepnutím lze upravit styly předlohy</a:t>
            </a:r>
          </a:p>
          <a:p>
            <a:pPr lvl="0"/>
            <a:r>
              <a:rPr lang="cs-CZ" dirty="0" smtClean="0"/>
              <a:t>textu.</a:t>
            </a:r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E61391EA-15C2-47D0-8962-14939FD3A200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9" name="Zástupný symbol pro zápatí 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cs-C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ol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text 6"/>
          <p:cNvSpPr>
            <a:spLocks noGrp="1"/>
          </p:cNvSpPr>
          <p:nvPr>
            <p:ph type="body" sz="quarter" idx="10"/>
          </p:nvPr>
        </p:nvSpPr>
        <p:spPr>
          <a:xfrm>
            <a:off x="395536" y="1628800"/>
            <a:ext cx="3528392" cy="4032448"/>
          </a:xfrm>
          <a:prstGeom prst="rect">
            <a:avLst/>
          </a:prstGeom>
        </p:spPr>
        <p:txBody>
          <a:bodyPr/>
          <a:lstStyle>
            <a:lvl1pPr>
              <a:buClr>
                <a:srgbClr val="92D050"/>
              </a:buClr>
              <a:buFont typeface="Arial" pitchFamily="34" charset="0"/>
              <a:buChar char="|"/>
              <a:defRPr sz="1450" baseline="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pPr lvl="0"/>
            <a:r>
              <a:rPr lang="cs-CZ" dirty="0" smtClean="0"/>
              <a:t>Klepnutím lze upravit styly předlohy textu.</a:t>
            </a:r>
          </a:p>
        </p:txBody>
      </p:sp>
      <p:sp>
        <p:nvSpPr>
          <p:cNvPr id="9" name="Zástupný symbol pro text 10"/>
          <p:cNvSpPr>
            <a:spLocks noGrp="1"/>
          </p:cNvSpPr>
          <p:nvPr>
            <p:ph type="body" sz="quarter" idx="11"/>
          </p:nvPr>
        </p:nvSpPr>
        <p:spPr>
          <a:xfrm>
            <a:off x="395536" y="1052736"/>
            <a:ext cx="3528392" cy="504056"/>
          </a:xfrm>
          <a:prstGeom prst="rect">
            <a:avLst/>
          </a:prstGeom>
        </p:spPr>
        <p:txBody>
          <a:bodyPr/>
          <a:lstStyle>
            <a:lvl1pPr>
              <a:buNone/>
              <a:defRPr sz="2400" b="1">
                <a:solidFill>
                  <a:srgbClr val="92D050"/>
                </a:solidFill>
              </a:defRPr>
            </a:lvl1pPr>
          </a:lstStyle>
          <a:p>
            <a:pPr lvl="0"/>
            <a:r>
              <a:rPr lang="cs-CZ" dirty="0" smtClean="0"/>
              <a:t>Klepnutím lze upravit styly předlohy textu.</a:t>
            </a:r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61391EA-15C2-47D0-8962-14939FD3A200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14" name="Zástupný symbol pro obrázek 13"/>
          <p:cNvSpPr>
            <a:spLocks noGrp="1"/>
          </p:cNvSpPr>
          <p:nvPr>
            <p:ph type="pic" sz="quarter" idx="15"/>
          </p:nvPr>
        </p:nvSpPr>
        <p:spPr>
          <a:xfrm>
            <a:off x="4067175" y="1052736"/>
            <a:ext cx="4681289" cy="460851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cs-C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92D050"/>
                </a:solidFill>
              </a:defRPr>
            </a:lvl1pPr>
          </a:lstStyle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1391EA-15C2-47D0-8962-14939FD3A200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7" name="Zástupný symbol pro zápatí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2"/>
                </a:solidFill>
              </a:defRPr>
            </a:lvl1pPr>
          </a:lstStyle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B05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1391EA-15C2-47D0-8962-14939FD3A200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7" name="Zástupný symbol pro zápatí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926976"/>
          </a:xfrm>
        </p:spPr>
        <p:txBody>
          <a:bodyPr/>
          <a:lstStyle>
            <a:lvl1pPr>
              <a:defRPr sz="3200">
                <a:solidFill>
                  <a:srgbClr val="92D050"/>
                </a:solidFill>
              </a:defRPr>
            </a:lvl1pPr>
          </a:lstStyle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988839"/>
            <a:ext cx="4038600" cy="3816425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000">
                <a:solidFill>
                  <a:schemeClr val="tx2"/>
                </a:solidFill>
              </a:defRPr>
            </a:lvl3pPr>
            <a:lvl4pPr>
              <a:defRPr sz="1800">
                <a:solidFill>
                  <a:schemeClr val="tx2"/>
                </a:solidFill>
              </a:defRPr>
            </a:lvl4pPr>
            <a:lvl5pPr>
              <a:defRPr sz="1800">
                <a:solidFill>
                  <a:schemeClr val="tx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988839"/>
            <a:ext cx="4038600" cy="3816425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000">
                <a:solidFill>
                  <a:schemeClr val="tx2"/>
                </a:solidFill>
              </a:defRPr>
            </a:lvl3pPr>
            <a:lvl4pPr>
              <a:defRPr sz="1800">
                <a:solidFill>
                  <a:schemeClr val="tx2"/>
                </a:solidFill>
              </a:defRPr>
            </a:lvl4pPr>
            <a:lvl5pPr>
              <a:defRPr sz="1800">
                <a:solidFill>
                  <a:schemeClr val="tx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1391EA-15C2-47D0-8962-14939FD3A200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0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10620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2349500"/>
            <a:ext cx="8229600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chemeClr val="bg1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bg1"/>
                </a:solidFill>
              </a:defRPr>
            </a:lvl1pPr>
          </a:lstStyle>
          <a:p>
            <a:fld id="{E61391EA-15C2-47D0-8962-14939FD3A200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  <p:sldLayoutId id="2147483803" r:id="rId12"/>
    <p:sldLayoutId id="2147483804" r:id="rId13"/>
    <p:sldLayoutId id="2147483805" r:id="rId14"/>
    <p:sldLayoutId id="2147483806" r:id="rId15"/>
    <p:sldLayoutId id="2147483807" r:id="rId16"/>
    <p:sldLayoutId id="2147483808" r:id="rId17"/>
    <p:sldLayoutId id="2147483809" r:id="rId18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jmskoly.cz/" TargetMode="Externa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 l="-1000" t="-15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Podnadpis 2"/>
          <p:cNvSpPr>
            <a:spLocks noGrp="1"/>
          </p:cNvSpPr>
          <p:nvPr>
            <p:ph type="subTitle" idx="4294967295"/>
          </p:nvPr>
        </p:nvSpPr>
        <p:spPr>
          <a:xfrm>
            <a:off x="395288" y="3860800"/>
            <a:ext cx="8748712" cy="1752600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cs-CZ" sz="4400" b="1" dirty="0" smtClean="0">
                <a:latin typeface="Arial" charset="0"/>
                <a:cs typeface="Arial" charset="0"/>
              </a:rPr>
              <a:t>Přijímací řízení na střední školy</a:t>
            </a:r>
          </a:p>
          <a:p>
            <a:pPr marL="0" indent="0" algn="ctr" eaLnBrk="1" hangingPunct="1">
              <a:buNone/>
            </a:pPr>
            <a:r>
              <a:rPr lang="cs-CZ" sz="2400" b="1" dirty="0" smtClean="0">
                <a:latin typeface="Arial" charset="0"/>
                <a:cs typeface="Arial" charset="0"/>
              </a:rPr>
              <a:t>pro školní rok</a:t>
            </a:r>
            <a:r>
              <a:rPr lang="cs-CZ" sz="4400" b="1" dirty="0" smtClean="0">
                <a:latin typeface="Arial" charset="0"/>
                <a:cs typeface="Arial" charset="0"/>
              </a:rPr>
              <a:t> 2018/2019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dirty="0" smtClean="0">
                <a:solidFill>
                  <a:schemeClr val="tx1"/>
                </a:solidFill>
              </a:rPr>
              <a:t>Kritéria přijímacího řízení</a:t>
            </a: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2400" dirty="0" smtClean="0"/>
              <a:t>1</a:t>
            </a:r>
            <a:r>
              <a:rPr lang="cs-CZ" sz="2400" dirty="0"/>
              <a:t>. hodnocení na vysvědčení z předchozího 		    vzdělávání</a:t>
            </a:r>
          </a:p>
          <a:p>
            <a:pPr marL="0" indent="0">
              <a:buNone/>
            </a:pPr>
            <a:r>
              <a:rPr lang="cs-CZ" sz="2400" dirty="0" smtClean="0"/>
              <a:t>2</a:t>
            </a:r>
            <a:r>
              <a:rPr lang="cs-CZ" sz="2400" dirty="0"/>
              <a:t>. jednotná přijímací zkouška</a:t>
            </a:r>
          </a:p>
          <a:p>
            <a:pPr marL="0" indent="0">
              <a:buNone/>
            </a:pPr>
            <a:r>
              <a:rPr lang="cs-CZ" sz="2400" dirty="0" smtClean="0"/>
              <a:t>3</a:t>
            </a:r>
            <a:r>
              <a:rPr lang="cs-CZ" sz="2400" dirty="0"/>
              <a:t>. školní přijímací zkouška </a:t>
            </a:r>
            <a:r>
              <a:rPr lang="cs-CZ" sz="2000" dirty="0"/>
              <a:t>(v kompetenci ředitele SŠ)</a:t>
            </a:r>
          </a:p>
          <a:p>
            <a:pPr marL="0" indent="0">
              <a:buNone/>
            </a:pPr>
            <a:r>
              <a:rPr lang="cs-CZ" sz="2400" dirty="0" smtClean="0"/>
              <a:t>4</a:t>
            </a:r>
            <a:r>
              <a:rPr lang="cs-CZ" sz="2400" dirty="0"/>
              <a:t>. případně další skutečnosti, které osvědčují   	vhodné schopnosti, vědomosti a zájmy uchazeče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1391EA-15C2-47D0-8962-14939FD3A200}" type="slidenum">
              <a:rPr lang="cs-CZ" smtClean="0"/>
              <a:pPr/>
              <a:t>10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139939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1391EA-15C2-47D0-8962-14939FD3A200}" type="slidenum">
              <a:rPr lang="cs-CZ" smtClean="0"/>
              <a:pPr/>
              <a:t>11</a:t>
            </a:fld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323528" y="1124744"/>
            <a:ext cx="8568952" cy="5020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cs-CZ" sz="36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Jednotné přijímací zkoušky </a:t>
            </a:r>
            <a:br>
              <a:rPr lang="cs-CZ" sz="36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</a:br>
            <a:r>
              <a:rPr lang="cs-CZ" sz="30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se</a:t>
            </a:r>
            <a:r>
              <a:rPr lang="cs-CZ" sz="36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cs-CZ" sz="30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týkají: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cs-CZ" sz="2600" dirty="0">
                <a:solidFill>
                  <a:schemeClr val="tx2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oborů vzdělání s maturitní </a:t>
            </a:r>
            <a:r>
              <a:rPr lang="cs-CZ" sz="2600" dirty="0" smtClean="0">
                <a:solidFill>
                  <a:schemeClr val="tx2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zkouškou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cs-CZ" sz="2000" dirty="0" smtClean="0">
              <a:solidFill>
                <a:schemeClr val="tx2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cs-CZ" sz="2000" dirty="0">
              <a:solidFill>
                <a:schemeClr val="tx2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cs-CZ" sz="300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netýkají se: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cs-CZ" sz="2600" dirty="0" smtClean="0">
                <a:solidFill>
                  <a:schemeClr val="tx2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skupiny </a:t>
            </a:r>
            <a:r>
              <a:rPr lang="cs-CZ" sz="2600" dirty="0">
                <a:solidFill>
                  <a:schemeClr val="tx2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oborů 82 Umění a užité umění (kde je součástí přijímacího řízení talentová zkouška)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cs-CZ" sz="2600" dirty="0" smtClean="0">
                <a:solidFill>
                  <a:schemeClr val="tx2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zkráceného studia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cs-CZ" sz="2000" dirty="0">
              <a:solidFill>
                <a:schemeClr val="tx2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6800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1062038"/>
            <a:ext cx="8291264" cy="926802"/>
          </a:xfrm>
        </p:spPr>
        <p:txBody>
          <a:bodyPr/>
          <a:lstStyle/>
          <a:p>
            <a:r>
              <a:rPr lang="cs-CZ" sz="3200" dirty="0" smtClean="0">
                <a:solidFill>
                  <a:schemeClr val="tx1"/>
                </a:solidFill>
              </a:rPr>
              <a:t>Jednotné přijímací zkoušky</a:t>
            </a:r>
            <a:endParaRPr lang="cs-CZ" sz="3200" dirty="0">
              <a:solidFill>
                <a:schemeClr val="tx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988840"/>
            <a:ext cx="8291264" cy="3888432"/>
          </a:xfrm>
        </p:spPr>
        <p:txBody>
          <a:bodyPr/>
          <a:lstStyle/>
          <a:p>
            <a:pPr marL="0" indent="0">
              <a:buNone/>
            </a:pPr>
            <a:r>
              <a:rPr lang="cs-CZ" sz="2400" dirty="0"/>
              <a:t>- </a:t>
            </a:r>
            <a:r>
              <a:rPr lang="cs-CZ" sz="2400" dirty="0" smtClean="0"/>
              <a:t>  didaktické </a:t>
            </a:r>
            <a:r>
              <a:rPr lang="cs-CZ" sz="2400" dirty="0"/>
              <a:t>testy z ČJL a MA a její aplikace</a:t>
            </a:r>
          </a:p>
          <a:p>
            <a:pPr>
              <a:buFontTx/>
              <a:buChar char="-"/>
            </a:pPr>
            <a:endParaRPr lang="cs-CZ" sz="800" dirty="0" smtClean="0"/>
          </a:p>
          <a:p>
            <a:pPr>
              <a:buFontTx/>
              <a:buChar char="-"/>
            </a:pPr>
            <a:r>
              <a:rPr lang="cs-CZ" sz="2400" dirty="0" smtClean="0"/>
              <a:t>každý uchazeč </a:t>
            </a:r>
            <a:r>
              <a:rPr lang="cs-CZ" sz="2400" b="1" dirty="0" smtClean="0"/>
              <a:t>může</a:t>
            </a:r>
            <a:r>
              <a:rPr lang="cs-CZ" sz="2400" dirty="0" smtClean="0"/>
              <a:t> jednotné přijímací zkoušky konat </a:t>
            </a:r>
            <a:r>
              <a:rPr lang="cs-CZ" sz="2400" b="1" dirty="0" smtClean="0"/>
              <a:t>dvakrát</a:t>
            </a:r>
            <a:r>
              <a:rPr lang="cs-CZ" sz="2400" dirty="0" smtClean="0"/>
              <a:t> (do celkového hodnocení se započítává lepší výsledek)</a:t>
            </a:r>
          </a:p>
          <a:p>
            <a:pPr marL="0" indent="0">
              <a:buNone/>
            </a:pPr>
            <a:endParaRPr lang="cs-CZ" sz="800" dirty="0" smtClean="0"/>
          </a:p>
          <a:p>
            <a:pPr>
              <a:buFontTx/>
              <a:buChar char="-"/>
            </a:pPr>
            <a:r>
              <a:rPr lang="cs-CZ" sz="2400" u="sng" dirty="0" smtClean="0"/>
              <a:t>v prvním stanoveném termínu</a:t>
            </a:r>
            <a:r>
              <a:rPr lang="cs-CZ" sz="2400" dirty="0" smtClean="0"/>
              <a:t> (12. nebo 13.4.2018) </a:t>
            </a:r>
            <a:br>
              <a:rPr lang="cs-CZ" sz="2400" dirty="0" smtClean="0"/>
            </a:br>
            <a:r>
              <a:rPr lang="cs-CZ" sz="2400" dirty="0" smtClean="0"/>
              <a:t>ve škole uvedené </a:t>
            </a:r>
            <a:r>
              <a:rPr lang="cs-CZ" sz="2400" b="1" dirty="0" smtClean="0"/>
              <a:t>na přihlášce v první pořadí</a:t>
            </a:r>
          </a:p>
          <a:p>
            <a:pPr marL="0" indent="0">
              <a:buNone/>
            </a:pPr>
            <a:endParaRPr lang="cs-CZ" sz="900" dirty="0" smtClean="0"/>
          </a:p>
          <a:p>
            <a:pPr>
              <a:buFontTx/>
              <a:buChar char="-"/>
            </a:pPr>
            <a:r>
              <a:rPr lang="cs-CZ" sz="2400" u="sng" dirty="0" smtClean="0"/>
              <a:t>ve druhém stanoveném termínu</a:t>
            </a:r>
            <a:r>
              <a:rPr lang="cs-CZ" sz="2400" dirty="0" smtClean="0"/>
              <a:t> (16. nebo 17.4.2018) </a:t>
            </a:r>
            <a:br>
              <a:rPr lang="cs-CZ" sz="2400" dirty="0" smtClean="0"/>
            </a:br>
            <a:r>
              <a:rPr lang="cs-CZ" sz="2400" dirty="0" smtClean="0"/>
              <a:t>ve škole uvedené </a:t>
            </a:r>
            <a:r>
              <a:rPr lang="cs-CZ" sz="2400" b="1" dirty="0" smtClean="0"/>
              <a:t>na přihlášce ve druhém pořadí</a:t>
            </a:r>
            <a:endParaRPr lang="cs-CZ" sz="2400" b="1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1391EA-15C2-47D0-8962-14939FD3A200}" type="slidenum">
              <a:rPr lang="cs-CZ" smtClean="0"/>
              <a:pPr/>
              <a:t>12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8747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dirty="0">
                <a:solidFill>
                  <a:schemeClr val="tx1"/>
                </a:solidFill>
              </a:rPr>
              <a:t>Jednotné přijímací zkoušky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dirty="0"/>
              <a:t>přípravu, distribuci, vyhodnocení testů zajišťuje Centrum pro zjišťování výsledků </a:t>
            </a:r>
            <a:r>
              <a:rPr lang="cs-CZ" sz="2400" dirty="0" smtClean="0"/>
              <a:t>vzdělávání</a:t>
            </a:r>
          </a:p>
          <a:p>
            <a:pPr marL="0" indent="0">
              <a:buNone/>
            </a:pPr>
            <a:endParaRPr lang="cs-CZ" sz="1100" dirty="0"/>
          </a:p>
          <a:p>
            <a:r>
              <a:rPr lang="cs-CZ" sz="2400" dirty="0"/>
              <a:t>podíl hodnocení přijímací zkoušky na celkovém hodnocení – </a:t>
            </a:r>
            <a:r>
              <a:rPr lang="cs-CZ" sz="2400" dirty="0">
                <a:solidFill>
                  <a:srgbClr val="FF0000"/>
                </a:solidFill>
              </a:rPr>
              <a:t>60 %</a:t>
            </a:r>
            <a:r>
              <a:rPr lang="cs-CZ" sz="2400" dirty="0"/>
              <a:t> </a:t>
            </a:r>
            <a:br>
              <a:rPr lang="cs-CZ" sz="2400" dirty="0"/>
            </a:br>
            <a:r>
              <a:rPr lang="cs-CZ" sz="2400" dirty="0"/>
              <a:t>(gymnázium se sportovní přípravou – </a:t>
            </a:r>
            <a:r>
              <a:rPr lang="cs-CZ" sz="2400" dirty="0">
                <a:solidFill>
                  <a:srgbClr val="FF0000"/>
                </a:solidFill>
              </a:rPr>
              <a:t>40 </a:t>
            </a:r>
            <a:r>
              <a:rPr lang="cs-CZ" sz="2400" dirty="0" smtClean="0">
                <a:solidFill>
                  <a:srgbClr val="FF0000"/>
                </a:solidFill>
              </a:rPr>
              <a:t>%</a:t>
            </a:r>
            <a:r>
              <a:rPr lang="cs-CZ" sz="2400" dirty="0" smtClean="0"/>
              <a:t>)</a:t>
            </a:r>
          </a:p>
          <a:p>
            <a:endParaRPr lang="cs-CZ" sz="2400" dirty="0"/>
          </a:p>
          <a:p>
            <a:r>
              <a:rPr lang="cs-CZ" sz="2400" dirty="0" smtClean="0"/>
              <a:t>ředitel SŠ může stanovit </a:t>
            </a:r>
            <a:r>
              <a:rPr lang="cs-CZ" sz="2400" b="1" dirty="0" smtClean="0"/>
              <a:t>hranici úspěšnosti</a:t>
            </a:r>
            <a:r>
              <a:rPr lang="cs-CZ" sz="2400" dirty="0" smtClean="0"/>
              <a:t> v jednotné zkoušce</a:t>
            </a:r>
            <a:endParaRPr lang="cs-CZ" sz="2400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1391EA-15C2-47D0-8962-14939FD3A200}" type="slidenum">
              <a:rPr lang="cs-CZ" smtClean="0"/>
              <a:pPr/>
              <a:t>13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058537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062038"/>
            <a:ext cx="8229600" cy="638770"/>
          </a:xfrm>
        </p:spPr>
        <p:txBody>
          <a:bodyPr>
            <a:noAutofit/>
          </a:bodyPr>
          <a:lstStyle/>
          <a:p>
            <a:r>
              <a:rPr lang="cs-CZ" sz="3600" dirty="0" smtClean="0">
                <a:solidFill>
                  <a:schemeClr val="tx1"/>
                </a:solidFill>
              </a:rPr>
              <a:t>Termíny přijímacích zkoušek</a:t>
            </a:r>
            <a:endParaRPr lang="cs-CZ" sz="3600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1560" y="1628800"/>
            <a:ext cx="8280920" cy="432048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r>
              <a:rPr lang="cs-CZ" sz="2400" b="1" dirty="0" smtClean="0"/>
              <a:t>Jednotné</a:t>
            </a:r>
            <a:r>
              <a:rPr lang="cs-CZ" sz="2400" dirty="0" smtClean="0"/>
              <a:t> přijímací zkoušky:</a:t>
            </a:r>
          </a:p>
          <a:p>
            <a:pPr marL="0" indent="0">
              <a:buNone/>
            </a:pPr>
            <a:r>
              <a:rPr lang="cs-CZ" sz="2400" b="1" dirty="0" smtClean="0">
                <a:solidFill>
                  <a:srgbClr val="FF0000"/>
                </a:solidFill>
              </a:rPr>
              <a:t>12. a 16. dubna 2018</a:t>
            </a:r>
            <a:r>
              <a:rPr lang="cs-CZ" sz="2400" dirty="0" smtClean="0"/>
              <a:t> – čtyřleté studium</a:t>
            </a:r>
          </a:p>
          <a:p>
            <a:pPr marL="0" indent="0">
              <a:buNone/>
            </a:pPr>
            <a:r>
              <a:rPr lang="cs-CZ" sz="2400" b="1" dirty="0" smtClean="0">
                <a:solidFill>
                  <a:srgbClr val="FF0000"/>
                </a:solidFill>
              </a:rPr>
              <a:t>13. a 17. dubna 2018 </a:t>
            </a:r>
            <a:r>
              <a:rPr lang="cs-CZ" sz="2400" dirty="0" smtClean="0"/>
              <a:t>– šestileté a osmileté gymnázium</a:t>
            </a:r>
          </a:p>
          <a:p>
            <a:pPr marL="0" indent="0">
              <a:buNone/>
            </a:pPr>
            <a:endParaRPr lang="cs-CZ" sz="1050" dirty="0" smtClean="0"/>
          </a:p>
          <a:p>
            <a:pPr marL="0" indent="0">
              <a:buNone/>
            </a:pPr>
            <a:endParaRPr lang="cs-CZ" sz="12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cs-CZ" sz="2400" b="1" dirty="0"/>
              <a:t>Školní</a:t>
            </a:r>
            <a:r>
              <a:rPr lang="cs-CZ" sz="2400" dirty="0"/>
              <a:t> přijímací </a:t>
            </a:r>
            <a:r>
              <a:rPr lang="cs-CZ" sz="2400" dirty="0" smtClean="0"/>
              <a:t>zkoušky:</a:t>
            </a:r>
            <a:r>
              <a:rPr lang="cs-CZ" sz="2400" dirty="0" smtClean="0">
                <a:sym typeface="Wingdings" panose="05000000000000000000" pitchFamily="2" charset="2"/>
              </a:rPr>
              <a:t>  </a:t>
            </a:r>
            <a:r>
              <a:rPr lang="cs-CZ" sz="1900" dirty="0" smtClean="0">
                <a:sym typeface="Wingdings" panose="05000000000000000000" pitchFamily="2" charset="2"/>
              </a:rPr>
              <a:t>(škola stanoví 2 termíny)</a:t>
            </a:r>
            <a:endParaRPr lang="cs-CZ" sz="1900" dirty="0" smtClean="0"/>
          </a:p>
          <a:p>
            <a:pPr marL="0" indent="0">
              <a:buNone/>
            </a:pPr>
            <a:r>
              <a:rPr lang="cs-CZ" sz="2400" b="1" dirty="0" smtClean="0">
                <a:solidFill>
                  <a:srgbClr val="FF0000"/>
                </a:solidFill>
              </a:rPr>
              <a:t>12</a:t>
            </a:r>
            <a:r>
              <a:rPr lang="cs-CZ" sz="2400" b="1" dirty="0">
                <a:solidFill>
                  <a:srgbClr val="FF0000"/>
                </a:solidFill>
              </a:rPr>
              <a:t>. – </a:t>
            </a:r>
            <a:r>
              <a:rPr lang="cs-CZ" sz="2400" b="1" dirty="0" smtClean="0">
                <a:solidFill>
                  <a:srgbClr val="FF0000"/>
                </a:solidFill>
              </a:rPr>
              <a:t>28. dubna 2018 </a:t>
            </a:r>
            <a:r>
              <a:rPr lang="cs-CZ" sz="2400" dirty="0"/>
              <a:t>(obory s </a:t>
            </a:r>
            <a:r>
              <a:rPr lang="cs-CZ" sz="2400" dirty="0" smtClean="0"/>
              <a:t>MZ)</a:t>
            </a:r>
            <a:endParaRPr lang="cs-CZ" sz="2400" dirty="0"/>
          </a:p>
          <a:p>
            <a:pPr marL="0" indent="0">
              <a:buNone/>
            </a:pPr>
            <a:r>
              <a:rPr lang="cs-CZ" sz="2400" b="1" dirty="0">
                <a:solidFill>
                  <a:srgbClr val="FF0000"/>
                </a:solidFill>
              </a:rPr>
              <a:t>22. – 30. dubna </a:t>
            </a:r>
            <a:r>
              <a:rPr lang="cs-CZ" sz="2400" b="1" dirty="0" smtClean="0">
                <a:solidFill>
                  <a:srgbClr val="FF0000"/>
                </a:solidFill>
              </a:rPr>
              <a:t>2018 </a:t>
            </a:r>
            <a:r>
              <a:rPr lang="cs-CZ" sz="2400" dirty="0" smtClean="0"/>
              <a:t>(ostatní obory)</a:t>
            </a:r>
            <a:endParaRPr lang="cs-CZ" sz="2400" dirty="0"/>
          </a:p>
          <a:p>
            <a:pPr marL="0" indent="0">
              <a:buNone/>
            </a:pPr>
            <a:endParaRPr lang="cs-CZ" sz="2400" b="1" dirty="0" smtClean="0">
              <a:solidFill>
                <a:srgbClr val="00B05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1391EA-15C2-47D0-8962-14939FD3A200}" type="slidenum">
              <a:rPr lang="cs-CZ" smtClean="0"/>
              <a:pPr/>
              <a:t>14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20368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752752"/>
          </a:xfrm>
        </p:spPr>
        <p:txBody>
          <a:bodyPr/>
          <a:lstStyle/>
          <a:p>
            <a:pPr marL="0" indent="0" algn="ctr">
              <a:buNone/>
            </a:pPr>
            <a:r>
              <a:rPr lang="cs-CZ" sz="3600" dirty="0">
                <a:solidFill>
                  <a:schemeClr val="tx1"/>
                </a:solidFill>
              </a:rPr>
              <a:t>Náhradní termíny </a:t>
            </a:r>
            <a:endParaRPr lang="cs-CZ" sz="3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cs-CZ" sz="2000" dirty="0" smtClean="0"/>
              <a:t>-  </a:t>
            </a:r>
            <a:r>
              <a:rPr lang="cs-CZ" sz="2400" dirty="0" smtClean="0"/>
              <a:t>pokud se uchazeč do 3 dnů písemně omluví řediteli dané   školy (jen vážné důvody – např. zdravotní)</a:t>
            </a:r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r>
              <a:rPr lang="cs-CZ" sz="2800" dirty="0" smtClean="0">
                <a:solidFill>
                  <a:srgbClr val="00B050"/>
                </a:solidFill>
              </a:rPr>
              <a:t>Jednotná přijímací zkouška</a:t>
            </a:r>
            <a:r>
              <a:rPr lang="cs-CZ" dirty="0" smtClean="0"/>
              <a:t> – </a:t>
            </a:r>
            <a:r>
              <a:rPr lang="cs-CZ" sz="2800" dirty="0" smtClean="0"/>
              <a:t>10. a 11.5.2018</a:t>
            </a:r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r>
              <a:rPr lang="cs-CZ" sz="2800" dirty="0" smtClean="0">
                <a:solidFill>
                  <a:srgbClr val="00B050"/>
                </a:solidFill>
              </a:rPr>
              <a:t>Školní přijímací zkouška</a:t>
            </a:r>
            <a:r>
              <a:rPr lang="cs-CZ" dirty="0" smtClean="0"/>
              <a:t> – </a:t>
            </a:r>
            <a:r>
              <a:rPr lang="cs-CZ" sz="2200" dirty="0"/>
              <a:t>stanoví ředitel SŠ </a:t>
            </a:r>
            <a:r>
              <a:rPr lang="cs-CZ" sz="2200" dirty="0" smtClean="0"/>
              <a:t/>
            </a:r>
            <a:br>
              <a:rPr lang="cs-CZ" sz="2200" dirty="0" smtClean="0"/>
            </a:br>
            <a:r>
              <a:rPr lang="cs-CZ" sz="2200" dirty="0" smtClean="0"/>
              <a:t>                                 </a:t>
            </a:r>
            <a:r>
              <a:rPr lang="cs-CZ" sz="2200" b="1" dirty="0" smtClean="0">
                <a:solidFill>
                  <a:srgbClr val="FF0000"/>
                </a:solidFill>
              </a:rPr>
              <a:t>do </a:t>
            </a:r>
            <a:r>
              <a:rPr lang="cs-CZ" sz="2200" b="1" dirty="0">
                <a:solidFill>
                  <a:srgbClr val="FF0000"/>
                </a:solidFill>
              </a:rPr>
              <a:t>1 měsíce</a:t>
            </a:r>
            <a:r>
              <a:rPr lang="cs-CZ" sz="2200" dirty="0"/>
              <a:t> od konání </a:t>
            </a:r>
            <a:r>
              <a:rPr lang="cs-CZ" sz="2200" dirty="0" smtClean="0"/>
              <a:t>přijímacích </a:t>
            </a:r>
            <a:r>
              <a:rPr lang="cs-CZ" sz="2200" dirty="0"/>
              <a:t>zkoušek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1391EA-15C2-47D0-8962-14939FD3A200}" type="slidenum">
              <a:rPr lang="cs-CZ" smtClean="0"/>
              <a:pPr/>
              <a:t>15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43346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dirty="0" smtClean="0">
                <a:solidFill>
                  <a:schemeClr val="tx1"/>
                </a:solidFill>
              </a:rPr>
              <a:t>Výsledky přijímacího řízení</a:t>
            </a: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600" dirty="0" smtClean="0"/>
              <a:t>Centrum zpřístupní výsledky zkoušky nejpozději </a:t>
            </a:r>
            <a:br>
              <a:rPr lang="cs-CZ" sz="2600" dirty="0" smtClean="0"/>
            </a:br>
            <a:r>
              <a:rPr lang="cs-CZ" sz="2600" dirty="0" smtClean="0"/>
              <a:t>do 28.4.</a:t>
            </a:r>
          </a:p>
          <a:p>
            <a:r>
              <a:rPr lang="cs-CZ" sz="2600" dirty="0" smtClean="0"/>
              <a:t>ukončení hodnocení a zveřejnění výsledků </a:t>
            </a:r>
            <a:br>
              <a:rPr lang="cs-CZ" sz="2600" dirty="0" smtClean="0"/>
            </a:br>
            <a:r>
              <a:rPr lang="cs-CZ" sz="2600" dirty="0" smtClean="0"/>
              <a:t>do 2 pracovních dnů od zpřístupnění výsledků Centrem</a:t>
            </a:r>
          </a:p>
          <a:p>
            <a:r>
              <a:rPr lang="cs-CZ" sz="2600" dirty="0" smtClean="0"/>
              <a:t>zveřejnění seznamu přijatých uchazečů</a:t>
            </a:r>
          </a:p>
          <a:p>
            <a:r>
              <a:rPr lang="cs-CZ" sz="2600" dirty="0" smtClean="0"/>
              <a:t>předání (zaslání) rozhodnutí nepřijatým uchazečům</a:t>
            </a:r>
            <a:endParaRPr lang="cs-CZ" sz="26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1391EA-15C2-47D0-8962-14939FD3A200}" type="slidenum">
              <a:rPr lang="cs-CZ" smtClean="0"/>
              <a:pPr/>
              <a:t>16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7579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dirty="0" smtClean="0">
                <a:solidFill>
                  <a:schemeClr val="tx1"/>
                </a:solidFill>
              </a:rPr>
              <a:t>Gymnázium se sportovní přípravou</a:t>
            </a: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600" dirty="0" smtClean="0"/>
              <a:t>4leté, 6leté, 8leté   (79-42-K/…</a:t>
            </a:r>
          </a:p>
          <a:p>
            <a:r>
              <a:rPr lang="cs-CZ" sz="2600" dirty="0" smtClean="0"/>
              <a:t>obor s talentovou zkouškou</a:t>
            </a:r>
          </a:p>
          <a:p>
            <a:r>
              <a:rPr lang="cs-CZ" sz="2600" dirty="0" smtClean="0"/>
              <a:t>povinnost konat jednotnou přijímací zkoušku</a:t>
            </a:r>
          </a:p>
          <a:p>
            <a:r>
              <a:rPr lang="cs-CZ" sz="2600" dirty="0" smtClean="0"/>
              <a:t>talentové zkoušky</a:t>
            </a:r>
            <a:r>
              <a:rPr lang="cs-CZ" sz="2800" dirty="0" smtClean="0"/>
              <a:t> – </a:t>
            </a:r>
            <a:r>
              <a:rPr lang="cs-CZ" sz="2000" dirty="0" smtClean="0"/>
              <a:t>2.1. – 15.2.2018</a:t>
            </a:r>
          </a:p>
          <a:p>
            <a:r>
              <a:rPr lang="cs-CZ" sz="2600" dirty="0" smtClean="0"/>
              <a:t>jednotné přijímací zkoušky </a:t>
            </a:r>
            <a:r>
              <a:rPr lang="cs-CZ" sz="2800" dirty="0" smtClean="0"/>
              <a:t>– </a:t>
            </a:r>
            <a:r>
              <a:rPr lang="cs-CZ" sz="2000" dirty="0" smtClean="0"/>
              <a:t>12., 13., 16. a 17.4.2018</a:t>
            </a: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1391EA-15C2-47D0-8962-14939FD3A200}" type="slidenum">
              <a:rPr lang="cs-CZ" smtClean="0"/>
              <a:pPr/>
              <a:t>17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5638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062038"/>
            <a:ext cx="8229600" cy="638770"/>
          </a:xfrm>
        </p:spPr>
        <p:txBody>
          <a:bodyPr>
            <a:normAutofit fontScale="90000"/>
          </a:bodyPr>
          <a:lstStyle/>
          <a:p>
            <a:r>
              <a:rPr lang="cs-CZ" sz="4000" dirty="0" smtClean="0">
                <a:solidFill>
                  <a:schemeClr val="tx1"/>
                </a:solidFill>
              </a:rPr>
              <a:t>Zápisové</a:t>
            </a:r>
            <a:r>
              <a:rPr lang="cs-CZ" sz="3600" dirty="0" smtClean="0">
                <a:solidFill>
                  <a:schemeClr val="tx1"/>
                </a:solidFill>
              </a:rPr>
              <a:t> </a:t>
            </a:r>
            <a:r>
              <a:rPr lang="cs-CZ" sz="4000" dirty="0" smtClean="0">
                <a:solidFill>
                  <a:schemeClr val="tx1"/>
                </a:solidFill>
              </a:rPr>
              <a:t>lístky</a:t>
            </a:r>
            <a:endParaRPr lang="cs-CZ" sz="4000" dirty="0">
              <a:solidFill>
                <a:schemeClr val="tx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700808"/>
            <a:ext cx="8301608" cy="432048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cs-CZ" sz="1900" dirty="0" smtClean="0"/>
          </a:p>
          <a:p>
            <a:r>
              <a:rPr lang="cs-CZ" sz="5100" dirty="0" smtClean="0"/>
              <a:t>vydává         základní škola</a:t>
            </a:r>
            <a:r>
              <a:rPr lang="cs-CZ" sz="4200" dirty="0" smtClean="0"/>
              <a:t> </a:t>
            </a:r>
            <a:r>
              <a:rPr lang="cs-CZ" sz="3400" dirty="0" smtClean="0"/>
              <a:t>(pouze svým žákům)</a:t>
            </a:r>
          </a:p>
          <a:p>
            <a:pPr marL="0" lvl="3" indent="0">
              <a:buNone/>
            </a:pPr>
            <a:r>
              <a:rPr lang="cs-CZ" sz="4200" dirty="0"/>
              <a:t>	 </a:t>
            </a:r>
            <a:r>
              <a:rPr lang="cs-CZ" sz="4200" dirty="0" smtClean="0"/>
              <a:t>               </a:t>
            </a:r>
            <a:r>
              <a:rPr lang="cs-CZ" sz="5100" dirty="0" smtClean="0"/>
              <a:t>krajský úřad</a:t>
            </a:r>
            <a:r>
              <a:rPr lang="cs-CZ" sz="4200" dirty="0" smtClean="0"/>
              <a:t> </a:t>
            </a:r>
            <a:r>
              <a:rPr lang="cs-CZ" sz="3400" dirty="0" smtClean="0"/>
              <a:t>(příslušný podle místa trvalého pobytu)</a:t>
            </a:r>
          </a:p>
          <a:p>
            <a:pPr marL="0" lvl="3" indent="0">
              <a:buNone/>
            </a:pPr>
            <a:endParaRPr lang="cs-CZ" sz="3000" dirty="0"/>
          </a:p>
          <a:p>
            <a:r>
              <a:rPr lang="cs-CZ" sz="5100" dirty="0"/>
              <a:t>náhradní zápisový </a:t>
            </a:r>
            <a:r>
              <a:rPr lang="cs-CZ" sz="5100" dirty="0" smtClean="0"/>
              <a:t>lístek (</a:t>
            </a:r>
            <a:r>
              <a:rPr lang="cs-CZ" sz="3400" dirty="0" smtClean="0"/>
              <a:t>vydává ten, kdo vydal původní)</a:t>
            </a:r>
            <a:endParaRPr lang="cs-CZ" sz="3400" dirty="0"/>
          </a:p>
          <a:p>
            <a:endParaRPr lang="cs-CZ" sz="2500" dirty="0" smtClean="0"/>
          </a:p>
          <a:p>
            <a:r>
              <a:rPr lang="cs-CZ" sz="5100" dirty="0" smtClean="0"/>
              <a:t>odevzdání zápisového lístku </a:t>
            </a:r>
            <a:r>
              <a:rPr lang="cs-CZ" sz="5100" dirty="0"/>
              <a:t>do 10 pracovních dnů </a:t>
            </a:r>
            <a:r>
              <a:rPr lang="cs-CZ" sz="5100" dirty="0" smtClean="0"/>
              <a:t/>
            </a:r>
            <a:br>
              <a:rPr lang="cs-CZ" sz="5100" dirty="0" smtClean="0"/>
            </a:br>
            <a:r>
              <a:rPr lang="cs-CZ" sz="5100" dirty="0" smtClean="0"/>
              <a:t>od oznámení (zveřejnění) rozhodnutí</a:t>
            </a:r>
            <a:r>
              <a:rPr lang="cs-CZ" sz="3600" dirty="0" smtClean="0"/>
              <a:t> </a:t>
            </a:r>
          </a:p>
          <a:p>
            <a:endParaRPr lang="cs-CZ" sz="2500" dirty="0" smtClean="0"/>
          </a:p>
          <a:p>
            <a:r>
              <a:rPr lang="cs-CZ" sz="5100" dirty="0" smtClean="0"/>
              <a:t>zápisový lístek lze uplatnit </a:t>
            </a:r>
            <a:r>
              <a:rPr lang="cs-CZ" sz="5100" b="1" dirty="0"/>
              <a:t>jen jednou </a:t>
            </a:r>
            <a:endParaRPr lang="cs-CZ" sz="5100" b="1" dirty="0" smtClean="0"/>
          </a:p>
          <a:p>
            <a:pPr marL="0" indent="0">
              <a:buNone/>
            </a:pPr>
            <a:r>
              <a:rPr lang="cs-CZ" sz="4200" dirty="0"/>
              <a:t> </a:t>
            </a:r>
            <a:r>
              <a:rPr lang="cs-CZ" sz="4200" dirty="0" smtClean="0"/>
              <a:t>    </a:t>
            </a:r>
            <a:r>
              <a:rPr lang="cs-CZ" sz="3800" dirty="0" smtClean="0"/>
              <a:t>zpětvzetí je možné pouze v případě:       přijetí na základě odvolání </a:t>
            </a:r>
            <a:br>
              <a:rPr lang="cs-CZ" sz="3800" dirty="0" smtClean="0"/>
            </a:br>
            <a:r>
              <a:rPr lang="cs-CZ" sz="3800" dirty="0" smtClean="0"/>
              <a:t>                                                                      přijetí </a:t>
            </a:r>
            <a:r>
              <a:rPr lang="cs-CZ" sz="3800" dirty="0"/>
              <a:t>do oboru vzdělání </a:t>
            </a:r>
            <a:br>
              <a:rPr lang="cs-CZ" sz="3800" dirty="0"/>
            </a:br>
            <a:r>
              <a:rPr lang="cs-CZ" sz="3800" dirty="0"/>
              <a:t>				</a:t>
            </a:r>
            <a:r>
              <a:rPr lang="cs-CZ" sz="3800" dirty="0" smtClean="0"/>
              <a:t>            s </a:t>
            </a:r>
            <a:r>
              <a:rPr lang="cs-CZ" sz="3800" dirty="0"/>
              <a:t>talentovou zkouškou </a:t>
            </a:r>
            <a:endParaRPr lang="cs-CZ" sz="2500" dirty="0" smtClean="0"/>
          </a:p>
          <a:p>
            <a:endParaRPr lang="cs-CZ" sz="2500" dirty="0" smtClean="0"/>
          </a:p>
          <a:p>
            <a:r>
              <a:rPr lang="cs-CZ" sz="4200" b="1" dirty="0" smtClean="0">
                <a:solidFill>
                  <a:srgbClr val="FF0000"/>
                </a:solidFill>
              </a:rPr>
              <a:t>POZOR</a:t>
            </a:r>
            <a:r>
              <a:rPr lang="cs-CZ" sz="4200" dirty="0" smtClean="0">
                <a:solidFill>
                  <a:srgbClr val="FF0000"/>
                </a:solidFill>
              </a:rPr>
              <a:t> – od 1.9.2017 je nezbytné používat nový formulář ZL</a:t>
            </a:r>
          </a:p>
          <a:p>
            <a:pPr marL="0" indent="0">
              <a:buNone/>
            </a:pPr>
            <a:endParaRPr lang="cs-CZ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cs-CZ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cs-CZ" sz="2400" dirty="0" smtClean="0">
              <a:solidFill>
                <a:srgbClr val="FF0000"/>
              </a:solidFill>
            </a:endParaRPr>
          </a:p>
          <a:p>
            <a:endParaRPr lang="cs-CZ" sz="2400" dirty="0" smtClean="0"/>
          </a:p>
          <a:p>
            <a:pPr marL="0" indent="0">
              <a:buNone/>
            </a:pPr>
            <a:endParaRPr lang="cs-CZ" sz="24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1391EA-15C2-47D0-8962-14939FD3A200}" type="slidenum">
              <a:rPr lang="cs-CZ" smtClean="0"/>
              <a:pPr/>
              <a:t>18</a:t>
            </a:fld>
            <a:endParaRPr lang="cs-CZ" dirty="0"/>
          </a:p>
        </p:txBody>
      </p:sp>
      <p:cxnSp>
        <p:nvCxnSpPr>
          <p:cNvPr id="6" name="Přímá spojnice se šipkou 5"/>
          <p:cNvCxnSpPr/>
          <p:nvPr/>
        </p:nvCxnSpPr>
        <p:spPr>
          <a:xfrm>
            <a:off x="4572000" y="4725144"/>
            <a:ext cx="14401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se šipkou 7"/>
          <p:cNvCxnSpPr/>
          <p:nvPr/>
        </p:nvCxnSpPr>
        <p:spPr>
          <a:xfrm>
            <a:off x="4572000" y="4725144"/>
            <a:ext cx="144016" cy="216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se šipkou 13"/>
          <p:cNvCxnSpPr/>
          <p:nvPr/>
        </p:nvCxnSpPr>
        <p:spPr>
          <a:xfrm>
            <a:off x="1951253" y="2051546"/>
            <a:ext cx="36004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nice se šipkou 15"/>
          <p:cNvCxnSpPr/>
          <p:nvPr/>
        </p:nvCxnSpPr>
        <p:spPr>
          <a:xfrm>
            <a:off x="1943708" y="2051546"/>
            <a:ext cx="360040" cy="288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0397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1391EA-15C2-47D0-8962-14939FD3A200}" type="slidenum">
              <a:rPr lang="cs-CZ" smtClean="0"/>
              <a:pPr/>
              <a:t>19</a:t>
            </a:fld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 rotWithShape="1">
          <a:blip r:embed="rId2"/>
          <a:srcRect l="26454" t="19687" r="39093" b="4845"/>
          <a:stretch/>
        </p:blipFill>
        <p:spPr>
          <a:xfrm>
            <a:off x="2843808" y="138336"/>
            <a:ext cx="5412053" cy="6668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037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dirty="0">
                <a:solidFill>
                  <a:schemeClr val="tx1"/>
                </a:solidFill>
                <a:ea typeface="Calibri"/>
              </a:rPr>
              <a:t>Právní předpisy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cs-CZ" sz="2600" dirty="0" smtClean="0"/>
              <a:t>zákon č. </a:t>
            </a:r>
            <a:r>
              <a:rPr lang="cs-CZ" sz="2600" b="1" dirty="0" smtClean="0"/>
              <a:t>561/2004</a:t>
            </a:r>
            <a:r>
              <a:rPr lang="cs-CZ" sz="2600" dirty="0" smtClean="0"/>
              <a:t> Sb., o předškolním, základním, středním, vyšším odborném a jiném vzdělávání (školský zákon) </a:t>
            </a:r>
          </a:p>
          <a:p>
            <a:pPr>
              <a:buFont typeface="Wingdings" panose="05000000000000000000" pitchFamily="2" charset="2"/>
              <a:buChar char="§"/>
            </a:pPr>
            <a:endParaRPr lang="cs-CZ" sz="26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cs-CZ" sz="2600" dirty="0"/>
              <a:t>vyhláška č. </a:t>
            </a:r>
            <a:r>
              <a:rPr lang="cs-CZ" sz="2600" b="1" dirty="0"/>
              <a:t>353/2016</a:t>
            </a:r>
            <a:r>
              <a:rPr lang="cs-CZ" sz="2600" dirty="0"/>
              <a:t> Sb., o přijímacím řízení </a:t>
            </a:r>
            <a:endParaRPr lang="cs-CZ" sz="2600" dirty="0" smtClean="0"/>
          </a:p>
          <a:p>
            <a:pPr marL="0" indent="0">
              <a:buNone/>
            </a:pPr>
            <a:r>
              <a:rPr lang="cs-CZ" sz="2600" dirty="0"/>
              <a:t> </a:t>
            </a:r>
            <a:r>
              <a:rPr lang="cs-CZ" sz="2600" dirty="0" smtClean="0"/>
              <a:t>   ke </a:t>
            </a:r>
            <a:r>
              <a:rPr lang="cs-CZ" sz="2600" dirty="0"/>
              <a:t>střednímu vzdělávání</a:t>
            </a:r>
            <a:r>
              <a:rPr lang="cs-CZ" sz="2400" dirty="0"/>
              <a:t> – </a:t>
            </a:r>
            <a:r>
              <a:rPr lang="cs-CZ" sz="2000" dirty="0" smtClean="0">
                <a:solidFill>
                  <a:srgbClr val="FF0000"/>
                </a:solidFill>
              </a:rPr>
              <a:t>platná od minulého školního roku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1391EA-15C2-47D0-8962-14939FD3A200}" type="slidenum">
              <a:rPr lang="cs-CZ" smtClean="0"/>
              <a:pPr/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3319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dirty="0" smtClean="0">
                <a:solidFill>
                  <a:schemeClr val="tx1"/>
                </a:solidFill>
              </a:rPr>
              <a:t>Odvolací řízení</a:t>
            </a: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dirty="0" smtClean="0"/>
              <a:t>odvolání se podává písemně ve lhůtě </a:t>
            </a:r>
            <a:r>
              <a:rPr lang="cs-CZ" sz="2400" b="1" dirty="0" smtClean="0">
                <a:solidFill>
                  <a:srgbClr val="FF0000"/>
                </a:solidFill>
              </a:rPr>
              <a:t>3 pracovních dnů</a:t>
            </a:r>
            <a:r>
              <a:rPr lang="cs-CZ" sz="2400" dirty="0" smtClean="0"/>
              <a:t> od doručení rozhodnutí prostřednictvím ředitele střední školy (je možné zaslat poštou i poslední den lhůty)</a:t>
            </a:r>
          </a:p>
          <a:p>
            <a:pPr marL="0" indent="0">
              <a:buNone/>
            </a:pPr>
            <a:endParaRPr lang="cs-CZ" sz="2400" dirty="0"/>
          </a:p>
          <a:p>
            <a:r>
              <a:rPr lang="cs-CZ" sz="2400" dirty="0" smtClean="0"/>
              <a:t>ředitel SŠ               </a:t>
            </a:r>
            <a:r>
              <a:rPr lang="cs-CZ" sz="2400" dirty="0" err="1" smtClean="0"/>
              <a:t>autoremedura</a:t>
            </a:r>
            <a:endParaRPr lang="cs-CZ" sz="2400" dirty="0" smtClean="0"/>
          </a:p>
          <a:p>
            <a:pPr marL="0" lvl="6" indent="0" eaLnBrk="0" fontAlgn="base" hangingPunct="0">
              <a:spcAft>
                <a:spcPct val="0"/>
              </a:spcAft>
              <a:buNone/>
            </a:pPr>
            <a:r>
              <a:rPr lang="cs-CZ" sz="24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cs-CZ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			  postoupení </a:t>
            </a:r>
            <a:r>
              <a:rPr lang="cs-CZ" sz="24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spisu na </a:t>
            </a:r>
            <a:r>
              <a:rPr lang="cs-CZ" sz="2400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KrÚ</a:t>
            </a:r>
            <a:endParaRPr lang="cs-CZ" sz="24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1391EA-15C2-47D0-8962-14939FD3A200}" type="slidenum">
              <a:rPr lang="cs-CZ" smtClean="0"/>
              <a:pPr/>
              <a:t>20</a:t>
            </a:fld>
            <a:endParaRPr lang="cs-CZ" dirty="0"/>
          </a:p>
        </p:txBody>
      </p:sp>
      <p:cxnSp>
        <p:nvCxnSpPr>
          <p:cNvPr id="6" name="Přímá spojnice se šipkou 5"/>
          <p:cNvCxnSpPr/>
          <p:nvPr/>
        </p:nvCxnSpPr>
        <p:spPr>
          <a:xfrm>
            <a:off x="2483768" y="4221088"/>
            <a:ext cx="86409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se šipkou 7"/>
          <p:cNvCxnSpPr/>
          <p:nvPr/>
        </p:nvCxnSpPr>
        <p:spPr>
          <a:xfrm>
            <a:off x="2483768" y="4221088"/>
            <a:ext cx="864096" cy="432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719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>
                <a:solidFill>
                  <a:schemeClr val="tx1"/>
                </a:solidFill>
              </a:rPr>
              <a:t>Další kola přijímacího řízení</a:t>
            </a: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sz="2600" dirty="0" smtClean="0"/>
              <a:t>počet kol přijímacího řízení není omezen</a:t>
            </a:r>
          </a:p>
          <a:p>
            <a:r>
              <a:rPr lang="cs-CZ" sz="2600" dirty="0" smtClean="0"/>
              <a:t>zcela v režii střední školy</a:t>
            </a:r>
          </a:p>
          <a:p>
            <a:pPr marL="0" indent="0">
              <a:buNone/>
            </a:pPr>
            <a:r>
              <a:rPr lang="cs-CZ" sz="2600" dirty="0"/>
              <a:t> </a:t>
            </a:r>
            <a:r>
              <a:rPr lang="cs-CZ" sz="2600" dirty="0" smtClean="0"/>
              <a:t>   (stanovení počtu volných míst, kritérií, termínů)</a:t>
            </a:r>
          </a:p>
          <a:p>
            <a:r>
              <a:rPr lang="cs-CZ" sz="2600" dirty="0"/>
              <a:t>neomezené množství </a:t>
            </a:r>
            <a:r>
              <a:rPr lang="cs-CZ" sz="2600" dirty="0" smtClean="0"/>
              <a:t>přihlášek – </a:t>
            </a:r>
            <a:r>
              <a:rPr lang="cs-CZ" sz="2600" b="1" dirty="0" smtClean="0"/>
              <a:t>vyplní se jen jedna škola (jedna kolonka)</a:t>
            </a:r>
          </a:p>
          <a:p>
            <a:r>
              <a:rPr lang="cs-CZ" sz="2600" dirty="0" smtClean="0"/>
              <a:t>možnost použít výsledky jednotné přijímací zkoušky</a:t>
            </a:r>
          </a:p>
          <a:p>
            <a:r>
              <a:rPr lang="cs-CZ" sz="2600" dirty="0" smtClean="0"/>
              <a:t>SŠ zveřejní ve škole + způsobem umožňujícím dálkový přístup</a:t>
            </a:r>
            <a:endParaRPr lang="cs-CZ" sz="26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1391EA-15C2-47D0-8962-14939FD3A200}" type="slidenum">
              <a:rPr lang="cs-CZ" smtClean="0"/>
              <a:pPr/>
              <a:t>21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6925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>
                <a:solidFill>
                  <a:schemeClr val="tx1"/>
                </a:solidFill>
              </a:rPr>
              <a:t>Přehled volných míst na SŠ</a:t>
            </a: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600" dirty="0" smtClean="0"/>
              <a:t>po 1. kole přijímacího řízení bude přehled volných míst na středních školách všech zřizovatelů zveřejněn na </a:t>
            </a:r>
            <a:r>
              <a:rPr lang="cs-CZ" sz="2600" dirty="0" smtClean="0">
                <a:solidFill>
                  <a:schemeClr val="accent1">
                    <a:lumMod val="75000"/>
                  </a:schemeClr>
                </a:solidFill>
                <a:hlinkClick r:id="rId2"/>
              </a:rPr>
              <a:t>www.jmskoly.cz</a:t>
            </a:r>
            <a:endParaRPr lang="cs-CZ" sz="2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cs-CZ" sz="26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cs-CZ" sz="2600" dirty="0"/>
              <a:t>SŠ zveřejní </a:t>
            </a:r>
            <a:r>
              <a:rPr lang="cs-CZ" sz="2600" dirty="0" smtClean="0"/>
              <a:t>volná místa:</a:t>
            </a:r>
          </a:p>
          <a:p>
            <a:pPr marL="0" indent="0">
              <a:buNone/>
            </a:pPr>
            <a:r>
              <a:rPr lang="cs-CZ" sz="2600" dirty="0"/>
              <a:t> </a:t>
            </a:r>
            <a:r>
              <a:rPr lang="cs-CZ" sz="2600" dirty="0" smtClean="0"/>
              <a:t>   ve </a:t>
            </a:r>
            <a:r>
              <a:rPr lang="cs-CZ" sz="2600" dirty="0"/>
              <a:t>škole + způsobem umožňujícím dálkový přístup</a:t>
            </a:r>
          </a:p>
          <a:p>
            <a:endParaRPr lang="cs-CZ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1391EA-15C2-47D0-8962-14939FD3A200}" type="slidenum">
              <a:rPr lang="cs-CZ" smtClean="0"/>
              <a:pPr/>
              <a:t>22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3743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dirty="0" smtClean="0">
                <a:solidFill>
                  <a:schemeClr val="tx1"/>
                </a:solidFill>
              </a:rPr>
              <a:t>Podpora vybraných učebních oborů</a:t>
            </a: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dirty="0" smtClean="0"/>
              <a:t>prospěchová stipendia </a:t>
            </a:r>
            <a:r>
              <a:rPr lang="cs-CZ" sz="2000" dirty="0"/>
              <a:t>(</a:t>
            </a:r>
            <a:r>
              <a:rPr lang="cs-CZ" sz="2000" dirty="0" smtClean="0"/>
              <a:t>podrobnosti na www.jmskoly.cz)</a:t>
            </a:r>
          </a:p>
          <a:p>
            <a:r>
              <a:rPr lang="cs-CZ" sz="2400" u="sng" dirty="0" smtClean="0"/>
              <a:t>podporované učební obory</a:t>
            </a:r>
            <a:r>
              <a:rPr lang="cs-CZ" sz="2400" dirty="0" smtClean="0"/>
              <a:t>: nástrojař, klempíř, elektrikář – silnoproud, pekař, řezník – uzenář, čalouník, mechanik plynových zařízení, kominík, malíř, malíř – lakýrník, podlahář, tesař, zedník, pokrývač</a:t>
            </a:r>
          </a:p>
          <a:p>
            <a:r>
              <a:rPr lang="cs-CZ" sz="2400" dirty="0" smtClean="0"/>
              <a:t>žáci obdrží finanční prostředky z rozpočtu JMK</a:t>
            </a:r>
          </a:p>
          <a:p>
            <a:pPr lvl="1"/>
            <a:r>
              <a:rPr lang="cs-CZ" sz="1600" dirty="0" smtClean="0"/>
              <a:t>1. ročník -  1 500 Kč za pololetí</a:t>
            </a:r>
          </a:p>
          <a:p>
            <a:pPr lvl="1"/>
            <a:r>
              <a:rPr lang="cs-CZ" sz="1600" dirty="0" smtClean="0"/>
              <a:t>2. ročník -  2 000 Kč za pololetí</a:t>
            </a:r>
          </a:p>
          <a:p>
            <a:pPr lvl="1"/>
            <a:r>
              <a:rPr lang="cs-CZ" sz="1600" dirty="0" smtClean="0"/>
              <a:t>3. ročník -  2 500 Kč za pololetí</a:t>
            </a:r>
            <a:endParaRPr lang="cs-CZ" sz="16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1391EA-15C2-47D0-8962-14939FD3A200}" type="slidenum">
              <a:rPr lang="cs-CZ" smtClean="0"/>
              <a:pPr/>
              <a:t>23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53256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dirty="0" smtClean="0">
                <a:solidFill>
                  <a:schemeClr val="tx1"/>
                </a:solidFill>
              </a:rPr>
              <a:t>Maturitní zkoušky</a:t>
            </a: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dirty="0" err="1" smtClean="0"/>
              <a:t>šk</a:t>
            </a:r>
            <a:r>
              <a:rPr lang="cs-CZ" sz="2400" dirty="0" smtClean="0"/>
              <a:t>. rok 2020/2021 - poprvé povinná zkouška </a:t>
            </a:r>
            <a:br>
              <a:rPr lang="cs-CZ" sz="2400" dirty="0" smtClean="0"/>
            </a:br>
            <a:r>
              <a:rPr lang="cs-CZ" sz="2400" dirty="0" smtClean="0"/>
              <a:t>z matematiky v rámci společné části maturitní zkoušky (gymnázia a lycea)</a:t>
            </a:r>
          </a:p>
          <a:p>
            <a:r>
              <a:rPr lang="cs-CZ" sz="2400" dirty="0" err="1" smtClean="0"/>
              <a:t>šk</a:t>
            </a:r>
            <a:r>
              <a:rPr lang="cs-CZ" sz="2400" dirty="0" smtClean="0"/>
              <a:t>. rok 2021/2022 - </a:t>
            </a:r>
            <a:r>
              <a:rPr lang="cs-CZ" sz="2400" dirty="0"/>
              <a:t>povinná zkouška z matematiky </a:t>
            </a: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>v </a:t>
            </a:r>
            <a:r>
              <a:rPr lang="cs-CZ" sz="2400" dirty="0"/>
              <a:t>rámci společné části maturitní </a:t>
            </a:r>
            <a:r>
              <a:rPr lang="cs-CZ" sz="2400" dirty="0" smtClean="0"/>
              <a:t>zkoušky (ostatní obory)</a:t>
            </a:r>
          </a:p>
          <a:p>
            <a:r>
              <a:rPr lang="cs-CZ" sz="2400" dirty="0" smtClean="0"/>
              <a:t>obory bez povinné MZ z matematiky</a:t>
            </a:r>
          </a:p>
          <a:p>
            <a:pPr marL="0" indent="0">
              <a:buNone/>
            </a:pPr>
            <a:r>
              <a:rPr lang="cs-CZ" sz="2000" dirty="0" smtClean="0"/>
              <a:t>(skupina oborů 53 - Zdravotnictví, 82 – Umění a užité umění, M a L5</a:t>
            </a:r>
          </a:p>
          <a:p>
            <a:pPr marL="0" indent="0">
              <a:buNone/>
            </a:pPr>
            <a:r>
              <a:rPr lang="cs-CZ" sz="2000" dirty="0"/>
              <a:t> </a:t>
            </a:r>
            <a:r>
              <a:rPr lang="cs-CZ" sz="2000" dirty="0" smtClean="0"/>
              <a:t>Sociální činnost)</a:t>
            </a:r>
          </a:p>
          <a:p>
            <a:pPr marL="0" indent="0">
              <a:buNone/>
            </a:pPr>
            <a:endParaRPr lang="cs-CZ" sz="2600" dirty="0" smtClean="0"/>
          </a:p>
          <a:p>
            <a:pPr marL="0" indent="0">
              <a:buNone/>
            </a:pPr>
            <a:r>
              <a:rPr lang="cs-CZ" sz="2600" dirty="0" smtClean="0"/>
              <a:t>	</a:t>
            </a:r>
          </a:p>
          <a:p>
            <a:endParaRPr lang="cs-CZ" sz="26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1391EA-15C2-47D0-8962-14939FD3A200}" type="slidenum">
              <a:rPr lang="cs-CZ" smtClean="0"/>
              <a:pPr/>
              <a:t>24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024123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dirty="0" smtClean="0">
                <a:solidFill>
                  <a:schemeClr val="tx1"/>
                </a:solidFill>
              </a:rPr>
              <a:t>Informační zdroje</a:t>
            </a: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cs-CZ" sz="2600" dirty="0"/>
              <a:t>www.msmt.cz</a:t>
            </a:r>
          </a:p>
          <a:p>
            <a:pPr>
              <a:buFont typeface="Wingdings" panose="05000000000000000000" pitchFamily="2" charset="2"/>
              <a:buChar char="§"/>
            </a:pPr>
            <a:endParaRPr lang="cs-CZ" sz="2600" dirty="0"/>
          </a:p>
          <a:p>
            <a:pPr>
              <a:buFont typeface="Wingdings" panose="05000000000000000000" pitchFamily="2" charset="2"/>
              <a:buChar char="§"/>
            </a:pPr>
            <a:r>
              <a:rPr lang="cs-CZ" sz="2600" dirty="0"/>
              <a:t>www.jmskoly.cz</a:t>
            </a:r>
          </a:p>
          <a:p>
            <a:pPr>
              <a:buFont typeface="Wingdings" panose="05000000000000000000" pitchFamily="2" charset="2"/>
              <a:buChar char="§"/>
            </a:pPr>
            <a:endParaRPr lang="cs-CZ" sz="2600" dirty="0"/>
          </a:p>
          <a:p>
            <a:pPr>
              <a:buFont typeface="Wingdings" panose="05000000000000000000" pitchFamily="2" charset="2"/>
              <a:buChar char="§"/>
            </a:pPr>
            <a:r>
              <a:rPr lang="cs-CZ" sz="2600" dirty="0" smtClean="0"/>
              <a:t>www.cermat.cz</a:t>
            </a:r>
          </a:p>
          <a:p>
            <a:pPr marL="0" indent="0">
              <a:buNone/>
            </a:pPr>
            <a:endParaRPr lang="cs-CZ" sz="2600" dirty="0"/>
          </a:p>
          <a:p>
            <a:pPr>
              <a:buFont typeface="Wingdings" panose="05000000000000000000" pitchFamily="2" charset="2"/>
              <a:buChar char="§"/>
            </a:pPr>
            <a:r>
              <a:rPr lang="cs-CZ" sz="2600" dirty="0" smtClean="0"/>
              <a:t>www jednotlivých středních škol </a:t>
            </a:r>
            <a:endParaRPr lang="cs-CZ" sz="2000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1391EA-15C2-47D0-8962-14939FD3A200}" type="slidenum">
              <a:rPr lang="cs-CZ" smtClean="0"/>
              <a:pPr/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1895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dirty="0" smtClean="0">
                <a:solidFill>
                  <a:schemeClr val="tx1"/>
                </a:solidFill>
              </a:rPr>
              <a:t>Změny</a:t>
            </a: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dirty="0" smtClean="0"/>
              <a:t>nové formuláře přihlášek</a:t>
            </a:r>
          </a:p>
          <a:p>
            <a:pPr marL="0" indent="0">
              <a:buNone/>
            </a:pPr>
            <a:r>
              <a:rPr lang="cs-CZ" sz="2000" dirty="0" smtClean="0"/>
              <a:t>   (jen drobné úpravy – doručovací adresa, údaje o zákonném zástupci)</a:t>
            </a:r>
          </a:p>
          <a:p>
            <a:pPr marL="0" indent="0">
              <a:buNone/>
            </a:pPr>
            <a:endParaRPr lang="cs-CZ" sz="2000" dirty="0"/>
          </a:p>
          <a:p>
            <a:r>
              <a:rPr lang="cs-CZ" sz="2000" dirty="0" smtClean="0"/>
              <a:t>je umožněno </a:t>
            </a:r>
            <a:r>
              <a:rPr lang="cs-CZ" sz="2400" dirty="0" smtClean="0"/>
              <a:t>prominout přijímací zkoušku</a:t>
            </a:r>
            <a:r>
              <a:rPr lang="cs-CZ" sz="2000" dirty="0" smtClean="0"/>
              <a:t> z českého jazyka osobám, které získaly předchozí vzdělání ve škole mimo území ČR (dosud to bylo možné jen u cizinců) – znalost ČJ se prověřuje rozhovorem)</a:t>
            </a:r>
          </a:p>
          <a:p>
            <a:pPr marL="0" indent="0">
              <a:buNone/>
            </a:pPr>
            <a:endParaRPr lang="cs-CZ" sz="20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1391EA-15C2-47D0-8962-14939FD3A200}" type="slidenum">
              <a:rPr lang="cs-CZ" smtClean="0"/>
              <a:pPr/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0166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772400" cy="1224136"/>
          </a:xfrm>
        </p:spPr>
        <p:txBody>
          <a:bodyPr>
            <a:normAutofit fontScale="90000"/>
          </a:bodyPr>
          <a:lstStyle/>
          <a:p>
            <a:r>
              <a:rPr lang="cs-CZ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Přijímací řízení do oborů vzdělání </a:t>
            </a:r>
            <a:br>
              <a:rPr lang="cs-CZ" sz="4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s talentovou zkouškou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>
          <a:xfrm>
            <a:off x="395536" y="2420888"/>
            <a:ext cx="8208912" cy="3312368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</a:rPr>
              <a:t> </a:t>
            </a:r>
            <a:r>
              <a:rPr 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přihlášky </a:t>
            </a:r>
            <a:endParaRPr lang="cs-CZ" sz="240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termín odevzdání přihlášek ke vzdělávání –</a:t>
            </a:r>
            <a:r>
              <a:rPr lang="cs-CZ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l"/>
            <a:r>
              <a:rPr lang="cs-CZ" sz="2400" b="1" dirty="0" smtClean="0">
                <a:solidFill>
                  <a:srgbClr val="FF0000"/>
                </a:solidFill>
              </a:rPr>
              <a:t>     </a:t>
            </a:r>
            <a:r>
              <a:rPr 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30.11.2017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zveřejnění kritérií přijímacího řízení SŠ –</a:t>
            </a:r>
            <a:r>
              <a:rPr lang="cs-CZ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31.10.2017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talentové zkoušky - </a:t>
            </a:r>
            <a:r>
              <a:rPr lang="cs-CZ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leden 2018</a:t>
            </a:r>
            <a:r>
              <a:rPr lang="cs-CZ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 </a:t>
            </a:r>
            <a:r>
              <a:rPr lang="cs-CZ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případě přijetí možnost podání 2 přihlášek v řádném</a:t>
            </a:r>
          </a:p>
          <a:p>
            <a:pPr algn="l"/>
            <a:r>
              <a:rPr lang="cs-CZ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termínu</a:t>
            </a:r>
            <a:endParaRPr lang="cs-CZ" sz="24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A1DBA-5F7A-41E2-9B1F-2C7A4CEDD5E0}" type="slidenum">
              <a:rPr lang="cs-CZ" smtClean="0"/>
              <a:pPr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62729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720080"/>
          </a:xfrm>
        </p:spPr>
        <p:txBody>
          <a:bodyPr>
            <a:normAutofit/>
          </a:bodyPr>
          <a:lstStyle/>
          <a:p>
            <a:r>
              <a:rPr lang="cs-CZ" sz="3600" dirty="0" smtClean="0">
                <a:solidFill>
                  <a:schemeClr val="tx1"/>
                </a:solidFill>
              </a:rPr>
              <a:t>1. kolo přijímacího řízení</a:t>
            </a: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3960440"/>
          </a:xfrm>
        </p:spPr>
        <p:txBody>
          <a:bodyPr>
            <a:normAutofit/>
          </a:bodyPr>
          <a:lstStyle/>
          <a:p>
            <a:endParaRPr lang="cs-CZ" sz="2600" dirty="0" smtClean="0"/>
          </a:p>
          <a:p>
            <a:r>
              <a:rPr lang="cs-CZ" sz="2600" dirty="0" smtClean="0"/>
              <a:t>zveřejnění kritérií SŠ – do </a:t>
            </a:r>
            <a:r>
              <a:rPr lang="cs-CZ" sz="2600" b="1" dirty="0" smtClean="0">
                <a:solidFill>
                  <a:srgbClr val="FF0000"/>
                </a:solidFill>
              </a:rPr>
              <a:t>31. ledna 2018</a:t>
            </a:r>
          </a:p>
          <a:p>
            <a:pPr marL="0" indent="0">
              <a:buNone/>
            </a:pPr>
            <a:endParaRPr lang="cs-CZ" sz="2600" b="1" dirty="0" smtClean="0">
              <a:solidFill>
                <a:srgbClr val="FF0000"/>
              </a:solidFill>
            </a:endParaRPr>
          </a:p>
          <a:p>
            <a:r>
              <a:rPr lang="cs-CZ" sz="2600" b="1" dirty="0" smtClean="0"/>
              <a:t>2 přihlášky </a:t>
            </a:r>
            <a:r>
              <a:rPr lang="cs-CZ" sz="2600" dirty="0" smtClean="0"/>
              <a:t>(na 2 školy nebo na 1 školu a 2 obory)</a:t>
            </a:r>
          </a:p>
          <a:p>
            <a:pPr marL="0" indent="0">
              <a:buNone/>
            </a:pPr>
            <a:endParaRPr lang="cs-CZ" sz="2600" dirty="0" smtClean="0"/>
          </a:p>
          <a:p>
            <a:r>
              <a:rPr lang="cs-CZ" sz="2600" dirty="0" smtClean="0"/>
              <a:t>termín podání přihlášek do </a:t>
            </a:r>
            <a:r>
              <a:rPr lang="cs-CZ" sz="2600" b="1" u="sng" dirty="0" smtClean="0">
                <a:solidFill>
                  <a:srgbClr val="FF0000"/>
                </a:solidFill>
              </a:rPr>
              <a:t>1. března 2018</a:t>
            </a:r>
          </a:p>
          <a:p>
            <a:endParaRPr lang="cs-CZ" sz="24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1391EA-15C2-47D0-8962-14939FD3A200}" type="slidenum">
              <a:rPr lang="cs-CZ" smtClean="0"/>
              <a:pPr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7304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09807"/>
            <a:ext cx="4032448" cy="5635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666155"/>
            <a:ext cx="3888432" cy="5679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47696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1391EA-15C2-47D0-8962-14939FD3A200}" type="slidenum">
              <a:rPr lang="cs-CZ" smtClean="0"/>
              <a:pPr/>
              <a:t>8</a:t>
            </a:fld>
            <a:endParaRPr lang="cs-CZ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07055"/>
            <a:ext cx="6418336" cy="6414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38134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>
            <a:normAutofit/>
          </a:bodyPr>
          <a:lstStyle/>
          <a:p>
            <a:r>
              <a:rPr lang="cs-CZ" sz="3600" dirty="0">
                <a:solidFill>
                  <a:schemeClr val="tx1"/>
                </a:solidFill>
              </a:rPr>
              <a:t>Možnosti vyplnění formuláře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71600" y="1772816"/>
            <a:ext cx="7344816" cy="4464496"/>
          </a:xfrm>
        </p:spPr>
        <p:txBody>
          <a:bodyPr>
            <a:normAutofit/>
          </a:bodyPr>
          <a:lstStyle/>
          <a:p>
            <a:r>
              <a:rPr lang="cs-CZ" sz="2600" dirty="0" smtClean="0"/>
              <a:t>použití dvou originálních formulářů</a:t>
            </a:r>
          </a:p>
          <a:p>
            <a:endParaRPr lang="cs-CZ" sz="1200" dirty="0" smtClean="0"/>
          </a:p>
          <a:p>
            <a:r>
              <a:rPr lang="cs-CZ" sz="2600" dirty="0" smtClean="0"/>
              <a:t>jeden originál formuláře + kopie</a:t>
            </a:r>
            <a:r>
              <a:rPr lang="cs-CZ" sz="3000" dirty="0" smtClean="0"/>
              <a:t> </a:t>
            </a:r>
            <a:r>
              <a:rPr lang="cs-CZ" sz="2000" i="1" dirty="0" smtClean="0"/>
              <a:t>(oba musí být opatřeny originálními podpisy a razítky)</a:t>
            </a:r>
          </a:p>
          <a:p>
            <a:endParaRPr lang="cs-CZ" sz="1200" dirty="0"/>
          </a:p>
          <a:p>
            <a:r>
              <a:rPr lang="cs-CZ" sz="2600" dirty="0" smtClean="0"/>
              <a:t>elektronické vyplnění formuláře</a:t>
            </a:r>
            <a:r>
              <a:rPr lang="cs-CZ" dirty="0" smtClean="0"/>
              <a:t> </a:t>
            </a:r>
          </a:p>
          <a:p>
            <a:pPr marL="0" indent="0">
              <a:buNone/>
            </a:pPr>
            <a:r>
              <a:rPr lang="cs-CZ" sz="2800" i="1" dirty="0" smtClean="0"/>
              <a:t>     </a:t>
            </a:r>
            <a:r>
              <a:rPr lang="cs-CZ" sz="2000" i="1" dirty="0" smtClean="0"/>
              <a:t>(vytisknout 2 krát)</a:t>
            </a:r>
          </a:p>
          <a:p>
            <a:pPr marL="0" indent="0">
              <a:buNone/>
            </a:pPr>
            <a:endParaRPr lang="cs-CZ" sz="800" i="1" dirty="0" smtClean="0"/>
          </a:p>
          <a:p>
            <a:pPr>
              <a:buNone/>
            </a:pPr>
            <a:endParaRPr lang="cs-CZ" sz="800" i="1" dirty="0" smtClean="0"/>
          </a:p>
          <a:p>
            <a:pPr>
              <a:buNone/>
            </a:pPr>
            <a:r>
              <a:rPr lang="cs-CZ" sz="2800" i="1" dirty="0" smtClean="0"/>
              <a:t>     </a:t>
            </a:r>
            <a:r>
              <a:rPr lang="cs-CZ" sz="1800" i="1" dirty="0" smtClean="0"/>
              <a:t>jedna škola - dva různé obory vzdělání      </a:t>
            </a:r>
          </a:p>
          <a:p>
            <a:pPr>
              <a:buNone/>
            </a:pPr>
            <a:r>
              <a:rPr lang="cs-CZ" sz="1800" i="1" dirty="0" smtClean="0"/>
              <a:t>                                 stačí podat jednu přihlášku</a:t>
            </a:r>
          </a:p>
          <a:p>
            <a:endParaRPr lang="cs-CZ" sz="2800" i="1" dirty="0"/>
          </a:p>
        </p:txBody>
      </p:sp>
      <p:cxnSp>
        <p:nvCxnSpPr>
          <p:cNvPr id="5" name="Přímá spojovací čára 4"/>
          <p:cNvCxnSpPr/>
          <p:nvPr/>
        </p:nvCxnSpPr>
        <p:spPr>
          <a:xfrm>
            <a:off x="1187624" y="5085184"/>
            <a:ext cx="691276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Šipka doprava 5"/>
          <p:cNvSpPr/>
          <p:nvPr/>
        </p:nvSpPr>
        <p:spPr>
          <a:xfrm>
            <a:off x="1547664" y="5733256"/>
            <a:ext cx="1296144" cy="117727"/>
          </a:xfrm>
          <a:prstGeom prst="rightArrow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00B05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1391EA-15C2-47D0-8962-14939FD3A200}" type="slidenum">
              <a:rPr lang="cs-CZ" smtClean="0"/>
              <a:pPr/>
              <a:t>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8746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8FD5E06E66F6743AFFC0A6AD29E7019" ma:contentTypeVersion="0" ma:contentTypeDescription="Vytvoří nový dokument" ma:contentTypeScope="" ma:versionID="43604ab9ab3389815a11b1263295640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e5030a4fb49af6ac1945304746faa32a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846F6A51-E782-4444-91E8-42DA270DCE6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FA00AF3-14FC-45BD-B061-1C0F0F6D675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C2FCD5B-E74F-495C-9DFE-96EB1D3CDFF0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4894</TotalTime>
  <Words>718</Words>
  <Application>Microsoft Office PowerPoint</Application>
  <PresentationFormat>Předvádění na obrazovce (4:3)</PresentationFormat>
  <Paragraphs>174</Paragraphs>
  <Slides>24</Slides>
  <Notes>4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24</vt:i4>
      </vt:variant>
    </vt:vector>
  </HeadingPairs>
  <TitlesOfParts>
    <vt:vector size="28" baseType="lpstr">
      <vt:lpstr>Arial</vt:lpstr>
      <vt:lpstr>Calibri</vt:lpstr>
      <vt:lpstr>Wingdings</vt:lpstr>
      <vt:lpstr>Motiv sady Office</vt:lpstr>
      <vt:lpstr>Prezentace aplikace PowerPoint</vt:lpstr>
      <vt:lpstr>Právní předpisy</vt:lpstr>
      <vt:lpstr>Informační zdroje</vt:lpstr>
      <vt:lpstr>Změny</vt:lpstr>
      <vt:lpstr>Přijímací řízení do oborů vzdělání  s talentovou zkouškou </vt:lpstr>
      <vt:lpstr>1. kolo přijímacího řízení</vt:lpstr>
      <vt:lpstr>Prezentace aplikace PowerPoint</vt:lpstr>
      <vt:lpstr>Prezentace aplikace PowerPoint</vt:lpstr>
      <vt:lpstr>Možnosti vyplnění formuláře</vt:lpstr>
      <vt:lpstr>Kritéria přijímacího řízení</vt:lpstr>
      <vt:lpstr>Prezentace aplikace PowerPoint</vt:lpstr>
      <vt:lpstr>Jednotné přijímací zkoušky</vt:lpstr>
      <vt:lpstr>Jednotné přijímací zkoušky</vt:lpstr>
      <vt:lpstr>Termíny přijímacích zkoušek</vt:lpstr>
      <vt:lpstr>Prezentace aplikace PowerPoint</vt:lpstr>
      <vt:lpstr>Výsledky přijímacího řízení</vt:lpstr>
      <vt:lpstr>Gymnázium se sportovní přípravou</vt:lpstr>
      <vt:lpstr>Zápisové lístky</vt:lpstr>
      <vt:lpstr>Prezentace aplikace PowerPoint</vt:lpstr>
      <vt:lpstr>Odvolací řízení</vt:lpstr>
      <vt:lpstr>Další kola přijímacího řízení</vt:lpstr>
      <vt:lpstr>Přehled volných míst na SŠ</vt:lpstr>
      <vt:lpstr>Podpora vybraných učebních oborů</vt:lpstr>
      <vt:lpstr>Maturitní zkoušky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JVS prezentace obecná</dc:title>
  <dc:creator>klimes.vladimir</dc:creator>
  <cp:lastModifiedBy>Javorská Ilona</cp:lastModifiedBy>
  <cp:revision>341</cp:revision>
  <cp:lastPrinted>2017-11-09T08:09:32Z</cp:lastPrinted>
  <dcterms:created xsi:type="dcterms:W3CDTF">2010-11-15T06:15:01Z</dcterms:created>
  <dcterms:modified xsi:type="dcterms:W3CDTF">2017-11-10T06:19:46Z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0x010100A8FD5E06E66F6743AFFC0A6AD29E7019</vt:lpwstr>
  </property>
</Properties>
</file>